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>
        <p:scale>
          <a:sx n="50" d="100"/>
          <a:sy n="50" d="100"/>
        </p:scale>
        <p:origin x="-11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9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7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3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1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4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7D-8F4B-47B8-AC06-F55C64D02CA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2D55-005B-4DF5-9DE0-E445EF609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vsu.ru/" TargetMode="External"/><Relationship Id="rId2" Type="http://schemas.openxmlformats.org/officeDocument/2006/relationships/hyperlink" Target="mailto:chemdec@chuv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vsu.ru/" TargetMode="External"/><Relationship Id="rId2" Type="http://schemas.openxmlformats.org/officeDocument/2006/relationships/hyperlink" Target="mailto:chemdec@chuv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hemdec@chuvs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vsu.ru/" TargetMode="External"/><Relationship Id="rId2" Type="http://schemas.openxmlformats.org/officeDocument/2006/relationships/hyperlink" Target="mailto:chemdec@chuvsu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vsu.ru/" TargetMode="External"/><Relationship Id="rId2" Type="http://schemas.openxmlformats.org/officeDocument/2006/relationships/hyperlink" Target="mailto:oleg.ershov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666" y="175956"/>
            <a:ext cx="854516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кафедра органической и фармацевтической химии</a:t>
            </a:r>
          </a:p>
          <a:p>
            <a:pPr algn="just"/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Научная школа – </a:t>
            </a:r>
            <a:r>
              <a:rPr lang="ru-RU" sz="2800" dirty="0">
                <a:solidFill>
                  <a:srgbClr val="FFC000"/>
                </a:solidFill>
              </a:rPr>
              <a:t>Химия и технология </a:t>
            </a:r>
            <a:endParaRPr lang="ru-RU" sz="2800" dirty="0" smtClean="0">
              <a:solidFill>
                <a:srgbClr val="FFC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элементорганических </a:t>
            </a:r>
            <a:r>
              <a:rPr lang="ru-RU" sz="2800" dirty="0">
                <a:solidFill>
                  <a:srgbClr val="FFC000"/>
                </a:solidFill>
              </a:rPr>
              <a:t>и </a:t>
            </a:r>
            <a:r>
              <a:rPr lang="ru-RU" sz="2800" dirty="0" err="1" smtClean="0">
                <a:solidFill>
                  <a:srgbClr val="FFC000"/>
                </a:solidFill>
              </a:rPr>
              <a:t>цианорганических</a:t>
            </a:r>
            <a:endParaRPr lang="ru-RU" sz="2800" dirty="0" smtClean="0">
              <a:solidFill>
                <a:srgbClr val="FFC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 соединений (руководитель – профессор О.Е. </a:t>
            </a:r>
            <a:r>
              <a:rPr lang="ru-RU" sz="2800" dirty="0" err="1" smtClean="0">
                <a:solidFill>
                  <a:srgbClr val="FFC000"/>
                </a:solidFill>
              </a:rPr>
              <a:t>Насакин</a:t>
            </a:r>
            <a:r>
              <a:rPr lang="ru-RU" sz="2800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                          научные кружки</a:t>
            </a:r>
          </a:p>
        </p:txBody>
      </p:sp>
      <p:pic>
        <p:nvPicPr>
          <p:cNvPr id="1026" name="Picture 2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" y="45219"/>
            <a:ext cx="9207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25" y="4149080"/>
            <a:ext cx="87860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ru-RU" sz="3200" b="1" dirty="0">
                <a:solidFill>
                  <a:srgbClr val="FFFF00"/>
                </a:solidFill>
              </a:rPr>
              <a:t>Квантовые точки и ионные жидкости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endParaRPr lang="ru-RU" sz="3200" b="1" dirty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«Зелёная химия»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9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" y="-106432"/>
            <a:ext cx="9094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«Полимеры будущего»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Место </a:t>
            </a:r>
            <a:r>
              <a:rPr lang="ru-RU" sz="3200" i="1" dirty="0">
                <a:solidFill>
                  <a:srgbClr val="FFFF00"/>
                </a:solidFill>
              </a:rPr>
              <a:t>и время проведения: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г. Чебоксары, пр. Московский 19, корпус «О»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химико-фармацевтический факультет ЧГУ,  кафедра </a:t>
            </a:r>
            <a:r>
              <a:rPr lang="ru-RU" sz="3200" dirty="0" smtClean="0">
                <a:solidFill>
                  <a:srgbClr val="FFFF00"/>
                </a:solidFill>
              </a:rPr>
              <a:t>физической химии и ВМС, лаб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smtClean="0">
                <a:solidFill>
                  <a:srgbClr val="FFFF00"/>
                </a:solidFill>
              </a:rPr>
              <a:t>О-109, вторник </a:t>
            </a:r>
            <a:r>
              <a:rPr lang="ru-RU" sz="3200" dirty="0">
                <a:solidFill>
                  <a:srgbClr val="FFFF00"/>
                </a:solidFill>
              </a:rPr>
              <a:t>16-00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Телефон: 45-24-68 (доб. 2301</a:t>
            </a:r>
            <a:r>
              <a:rPr lang="ru-RU" sz="3200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ru-RU" sz="3200" dirty="0">
                <a:solidFill>
                  <a:srgbClr val="FFFF00"/>
                </a:solidFill>
              </a:rPr>
              <a:t>-</a:t>
            </a:r>
            <a:r>
              <a:rPr lang="en-US" sz="3200" dirty="0">
                <a:solidFill>
                  <a:srgbClr val="FFFF00"/>
                </a:solidFill>
              </a:rPr>
              <a:t>mail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u="sng" dirty="0">
                <a:solidFill>
                  <a:srgbClr val="FF0000"/>
                </a:solidFill>
                <a:hlinkClick r:id="rId2"/>
              </a:rPr>
              <a:t>chemdec@chuvsu.ru</a:t>
            </a:r>
            <a:endParaRPr lang="ru-RU" sz="3200" u="sng" dirty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Сайт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>http://www.chuvsu.ru</a:t>
            </a:r>
            <a:r>
              <a:rPr lang="ru-RU" sz="3200" dirty="0" smtClean="0">
                <a:solidFill>
                  <a:srgbClr val="7030A0"/>
                </a:solidFill>
                <a:hlinkClick r:id="rId3"/>
              </a:rPr>
              <a:t>/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~</a:t>
            </a:r>
            <a:r>
              <a:rPr lang="ru-RU" sz="3200" dirty="0">
                <a:solidFill>
                  <a:srgbClr val="FFFF00"/>
                </a:solidFill>
              </a:rPr>
              <a:t>chimfac/chimfac.htm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           Дипломы участников кружка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6832"/>
            <a:ext cx="2021381" cy="29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8608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«Полиуретаны»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 </a:t>
            </a:r>
            <a:r>
              <a:rPr lang="ru-RU" sz="3200" dirty="0">
                <a:solidFill>
                  <a:srgbClr val="FFFF00"/>
                </a:solidFill>
              </a:rPr>
              <a:t>Руководитель – </a:t>
            </a:r>
            <a:r>
              <a:rPr lang="ru-RU" sz="3200" dirty="0" smtClean="0">
                <a:solidFill>
                  <a:srgbClr val="FFFF00"/>
                </a:solidFill>
              </a:rPr>
              <a:t>ст. преподаватель Игнатьев  В.А., </a:t>
            </a:r>
            <a:r>
              <a:rPr lang="ru-RU" sz="3200" dirty="0">
                <a:solidFill>
                  <a:srgbClr val="FFFF00"/>
                </a:solidFill>
              </a:rPr>
              <a:t>имеет </a:t>
            </a:r>
            <a:r>
              <a:rPr lang="ru-RU" sz="3200" dirty="0" smtClean="0">
                <a:solidFill>
                  <a:srgbClr val="FFFF00"/>
                </a:solidFill>
              </a:rPr>
              <a:t>10 </a:t>
            </a:r>
            <a:r>
              <a:rPr lang="ru-RU" sz="3200" dirty="0">
                <a:solidFill>
                  <a:srgbClr val="FFFF00"/>
                </a:solidFill>
              </a:rPr>
              <a:t>статей в ведущих журналах и </a:t>
            </a:r>
            <a:r>
              <a:rPr lang="ru-RU" sz="3200" dirty="0" smtClean="0">
                <a:solidFill>
                  <a:srgbClr val="FFFF00"/>
                </a:solidFill>
              </a:rPr>
              <a:t>1 патент.</a:t>
            </a:r>
            <a:endParaRPr lang="ru-RU" sz="3200" dirty="0">
              <a:solidFill>
                <a:srgbClr val="FFFF00"/>
              </a:solidFill>
            </a:endParaRPr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Тематика работы кружка: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разработка </a:t>
            </a:r>
            <a:r>
              <a:rPr lang="ru-RU" sz="3200" dirty="0">
                <a:solidFill>
                  <a:srgbClr val="FFFF00"/>
                </a:solidFill>
              </a:rPr>
              <a:t>составов новых полимерных материалов (лаков, заливочных составов) с использованием полифункциональных мономеров и промышленных </a:t>
            </a:r>
            <a:r>
              <a:rPr lang="ru-RU" sz="3200" dirty="0" smtClean="0">
                <a:solidFill>
                  <a:srgbClr val="FFFF00"/>
                </a:solidFill>
              </a:rPr>
              <a:t>олигомеров;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rgbClr val="FFFF00"/>
                </a:solidFill>
              </a:rPr>
              <a:t>разработка </a:t>
            </a:r>
            <a:r>
              <a:rPr lang="ru-RU" sz="3200" dirty="0" err="1">
                <a:solidFill>
                  <a:srgbClr val="FFFF00"/>
                </a:solidFill>
              </a:rPr>
              <a:t>отверждающих</a:t>
            </a:r>
            <a:r>
              <a:rPr lang="ru-RU" sz="3200" dirty="0">
                <a:solidFill>
                  <a:srgbClr val="FFFF00"/>
                </a:solidFill>
              </a:rPr>
              <a:t> систем для </a:t>
            </a:r>
            <a:r>
              <a:rPr lang="ru-RU" sz="3200" dirty="0" err="1">
                <a:solidFill>
                  <a:srgbClr val="FFFF00"/>
                </a:solidFill>
              </a:rPr>
              <a:t>изоцианатсодержащих</a:t>
            </a:r>
            <a:r>
              <a:rPr lang="ru-RU" sz="3200" dirty="0">
                <a:solidFill>
                  <a:srgbClr val="FFFF00"/>
                </a:solidFill>
              </a:rPr>
              <a:t> и эпоксидных олигомеров</a:t>
            </a:r>
          </a:p>
        </p:txBody>
      </p:sp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" y="-106432"/>
            <a:ext cx="9094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«Полиуретаны»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Место </a:t>
            </a:r>
            <a:r>
              <a:rPr lang="ru-RU" sz="3200" i="1" dirty="0">
                <a:solidFill>
                  <a:srgbClr val="FFFF00"/>
                </a:solidFill>
              </a:rPr>
              <a:t>и время проведения: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г. Чебоксары, пр. Московский 19, корпус «О»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химико-фармацевтический факультет ЧГУ,  кафедра </a:t>
            </a:r>
            <a:r>
              <a:rPr lang="ru-RU" sz="3200" dirty="0" smtClean="0">
                <a:solidFill>
                  <a:srgbClr val="FFFF00"/>
                </a:solidFill>
              </a:rPr>
              <a:t>физической химии и ВМС, лаб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smtClean="0">
                <a:solidFill>
                  <a:srgbClr val="FFFF00"/>
                </a:solidFill>
              </a:rPr>
              <a:t>О-302, вторник </a:t>
            </a:r>
            <a:r>
              <a:rPr lang="ru-RU" sz="3200" dirty="0">
                <a:solidFill>
                  <a:srgbClr val="FFFF00"/>
                </a:solidFill>
              </a:rPr>
              <a:t>16-00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Телефон: 45-24-68 (доб. 2301</a:t>
            </a:r>
            <a:r>
              <a:rPr lang="ru-RU" sz="3200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ru-RU" sz="3200" dirty="0">
                <a:solidFill>
                  <a:srgbClr val="FFFF00"/>
                </a:solidFill>
              </a:rPr>
              <a:t>-</a:t>
            </a:r>
            <a:r>
              <a:rPr lang="en-US" sz="3200" dirty="0">
                <a:solidFill>
                  <a:srgbClr val="FFFF00"/>
                </a:solidFill>
              </a:rPr>
              <a:t>mail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u="sng" dirty="0">
                <a:solidFill>
                  <a:srgbClr val="FF0000"/>
                </a:solidFill>
                <a:hlinkClick r:id="rId2"/>
              </a:rPr>
              <a:t>chemdec@chuvsu.ru</a:t>
            </a:r>
            <a:endParaRPr lang="ru-RU" sz="3200" u="sng" dirty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Сайт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>http://www.chuvsu.ru</a:t>
            </a:r>
            <a:r>
              <a:rPr lang="ru-RU" sz="3200" dirty="0" smtClean="0">
                <a:solidFill>
                  <a:srgbClr val="7030A0"/>
                </a:solidFill>
                <a:hlinkClick r:id="rId3"/>
              </a:rPr>
              <a:t>/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~</a:t>
            </a:r>
            <a:r>
              <a:rPr lang="ru-RU" sz="3200" dirty="0">
                <a:solidFill>
                  <a:srgbClr val="FFFF00"/>
                </a:solidFill>
              </a:rPr>
              <a:t>chimfac/chimfac.htm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            Дипломы участников кружка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034506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30" y="175956"/>
            <a:ext cx="99770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pPr algn="just"/>
            <a:r>
              <a:rPr lang="ru-RU" sz="3600" dirty="0" smtClean="0">
                <a:solidFill>
                  <a:srgbClr val="FFFF00"/>
                </a:solidFill>
              </a:rPr>
              <a:t>                           Олимпиады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- проводимые на ХФФ:</a:t>
            </a: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Всероссийская олимпиада школьников по химии 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ru-RU" sz="3200" dirty="0" err="1" smtClean="0">
                <a:solidFill>
                  <a:srgbClr val="FFFF00"/>
                </a:solidFill>
              </a:rPr>
              <a:t>Минобрнауки</a:t>
            </a:r>
            <a:r>
              <a:rPr lang="ru-RU" sz="3200" dirty="0" smtClean="0">
                <a:solidFill>
                  <a:srgbClr val="FFFF00"/>
                </a:solidFill>
              </a:rPr>
              <a:t> Российской Федерации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региональный этап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январь 2014 года, председатель жюри – 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п</a:t>
            </a:r>
            <a:r>
              <a:rPr lang="ru-RU" sz="3200" dirty="0" smtClean="0">
                <a:solidFill>
                  <a:srgbClr val="FFFF00"/>
                </a:solidFill>
              </a:rPr>
              <a:t>рофессор Лукин П.М.</a:t>
            </a: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</a:rPr>
              <a:t>с</a:t>
            </a:r>
            <a:r>
              <a:rPr lang="ru-RU" sz="2400" dirty="0" smtClean="0">
                <a:solidFill>
                  <a:srgbClr val="FFFF00"/>
                </a:solidFill>
              </a:rPr>
              <a:t>айт: </a:t>
            </a:r>
            <a:r>
              <a:rPr lang="en-US" sz="2400" dirty="0">
                <a:solidFill>
                  <a:srgbClr val="FFFF00"/>
                </a:solidFill>
              </a:rPr>
              <a:t>http://gov.cap.ru/default.aspx?gov_id=13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956"/>
            <a:ext cx="9207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82" y="224098"/>
            <a:ext cx="9977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pPr algn="just"/>
            <a:r>
              <a:rPr lang="ru-RU" sz="3600" dirty="0" smtClean="0">
                <a:solidFill>
                  <a:srgbClr val="FFFF00"/>
                </a:solidFill>
              </a:rPr>
              <a:t>                           Олимпиады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- участие преподавателей ХФФ</a:t>
            </a: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Всероссийский конкурс </a:t>
            </a:r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en-US" sz="3200" dirty="0">
                <a:solidFill>
                  <a:srgbClr val="FFFF00"/>
                </a:solidFill>
              </a:rPr>
              <a:t>Google</a:t>
            </a:r>
            <a:r>
              <a:rPr lang="ru-RU" sz="3200" dirty="0" smtClean="0">
                <a:solidFill>
                  <a:srgbClr val="FFFF00"/>
                </a:solidFill>
              </a:rPr>
              <a:t>»</a:t>
            </a: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I </a:t>
            </a:r>
            <a:r>
              <a:rPr lang="ru-RU" sz="3200" dirty="0" smtClean="0">
                <a:solidFill>
                  <a:srgbClr val="FFFF00"/>
                </a:solidFill>
              </a:rPr>
              <a:t>место - </a:t>
            </a:r>
            <a:r>
              <a:rPr lang="ru-RU" sz="3200" dirty="0">
                <a:solidFill>
                  <a:srgbClr val="FFFF00"/>
                </a:solidFill>
              </a:rPr>
              <a:t>Яхонтов Тимофей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№3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                </a:t>
            </a:r>
            <a:r>
              <a:rPr lang="ru-RU" sz="3200" dirty="0" err="1" smtClean="0">
                <a:solidFill>
                  <a:srgbClr val="FFFF00"/>
                </a:solidFill>
              </a:rPr>
              <a:t>Ватковский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Геннадий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№2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III </a:t>
            </a:r>
            <a:r>
              <a:rPr lang="ru-RU" sz="3200" dirty="0" smtClean="0">
                <a:solidFill>
                  <a:srgbClr val="FFFF00"/>
                </a:solidFill>
              </a:rPr>
              <a:t>место - </a:t>
            </a:r>
            <a:r>
              <a:rPr lang="ru-RU" sz="3200" dirty="0">
                <a:solidFill>
                  <a:srgbClr val="FFFF00"/>
                </a:solidFill>
              </a:rPr>
              <a:t>Александрина Анастасия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№2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                  Дмитриева </a:t>
            </a:r>
            <a:r>
              <a:rPr lang="ru-RU" sz="3200" dirty="0">
                <a:solidFill>
                  <a:srgbClr val="FFFF00"/>
                </a:solidFill>
              </a:rPr>
              <a:t>Кристина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№2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(</a:t>
            </a:r>
            <a:r>
              <a:rPr lang="ru-RU" sz="3200" dirty="0" smtClean="0">
                <a:solidFill>
                  <a:srgbClr val="FFFF00"/>
                </a:solidFill>
              </a:rPr>
              <a:t>научный руководитель -  профессор </a:t>
            </a:r>
            <a:r>
              <a:rPr lang="ru-RU" sz="3200" dirty="0" err="1">
                <a:solidFill>
                  <a:srgbClr val="FFFF00"/>
                </a:solidFill>
              </a:rPr>
              <a:t>Насакин</a:t>
            </a:r>
            <a:r>
              <a:rPr lang="ru-RU" sz="3200" dirty="0">
                <a:solidFill>
                  <a:srgbClr val="FFFF00"/>
                </a:solidFill>
              </a:rPr>
              <a:t> О.Е.)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956"/>
            <a:ext cx="9207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8" y="224097"/>
            <a:ext cx="913671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pPr algn="just"/>
            <a:r>
              <a:rPr lang="ru-RU" sz="3600" dirty="0" smtClean="0">
                <a:solidFill>
                  <a:srgbClr val="FFFF00"/>
                </a:solidFill>
              </a:rPr>
              <a:t>                           Олимпиады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- участие преподавателей ХФФ</a:t>
            </a: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Всероссийская олимпиада школьников по химии 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     </a:t>
            </a:r>
            <a:r>
              <a:rPr lang="ru-RU" sz="3200" dirty="0" err="1">
                <a:solidFill>
                  <a:srgbClr val="FFFF00"/>
                </a:solidFill>
              </a:rPr>
              <a:t>Минобрнауки</a:t>
            </a:r>
            <a:r>
              <a:rPr lang="ru-RU" sz="3200" dirty="0">
                <a:solidFill>
                  <a:srgbClr val="FFFF00"/>
                </a:solidFill>
              </a:rPr>
              <a:t> Российской </a:t>
            </a:r>
            <a:r>
              <a:rPr lang="ru-RU" sz="3200" dirty="0" smtClean="0">
                <a:solidFill>
                  <a:srgbClr val="FFFF00"/>
                </a:solidFill>
              </a:rPr>
              <a:t>Федерации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г. Казань</a:t>
            </a: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II </a:t>
            </a:r>
            <a:r>
              <a:rPr lang="ru-RU" sz="3200" dirty="0">
                <a:solidFill>
                  <a:srgbClr val="FFFF00"/>
                </a:solidFill>
              </a:rPr>
              <a:t>место </a:t>
            </a:r>
            <a:r>
              <a:rPr lang="ru-RU" sz="3200" dirty="0" smtClean="0">
                <a:solidFill>
                  <a:srgbClr val="FFFF00"/>
                </a:solidFill>
              </a:rPr>
              <a:t>- Лукин </a:t>
            </a:r>
            <a:r>
              <a:rPr lang="ru-RU" sz="3200" dirty="0">
                <a:solidFill>
                  <a:srgbClr val="FFFF00"/>
                </a:solidFill>
              </a:rPr>
              <a:t>Руслан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№46)</a:t>
            </a:r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III </a:t>
            </a:r>
            <a:r>
              <a:rPr lang="ru-RU" sz="3200" dirty="0" smtClean="0">
                <a:solidFill>
                  <a:srgbClr val="FFFF00"/>
                </a:solidFill>
              </a:rPr>
              <a:t>место - </a:t>
            </a:r>
            <a:r>
              <a:rPr lang="ru-RU" sz="3200" dirty="0">
                <a:solidFill>
                  <a:srgbClr val="FFFF00"/>
                </a:solidFill>
              </a:rPr>
              <a:t>Доброхотов Юрий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лицей №3)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Подготовка школьников к олимпиаде 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-  профессор Лукин П.М.</a:t>
            </a:r>
            <a:endParaRPr lang="ru-RU" sz="3200" dirty="0">
              <a:solidFill>
                <a:srgbClr val="FFFF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сайт</a:t>
            </a:r>
            <a:r>
              <a:rPr lang="ru-RU" sz="2400" dirty="0">
                <a:solidFill>
                  <a:srgbClr val="FFFF00"/>
                </a:solidFill>
              </a:rPr>
              <a:t>: </a:t>
            </a:r>
            <a:r>
              <a:rPr lang="en-US" sz="2400" dirty="0">
                <a:solidFill>
                  <a:srgbClr val="FFFF00"/>
                </a:solidFill>
              </a:rPr>
              <a:t>http://gov.cap.ru/default.aspx?gov_id=13</a:t>
            </a:r>
            <a:endParaRPr lang="ru-RU" sz="2400" dirty="0">
              <a:solidFill>
                <a:srgbClr val="FFFF00"/>
              </a:solidFill>
            </a:endParaRP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8" y="224097"/>
            <a:ext cx="913671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Профориентационая</a:t>
            </a:r>
            <a:r>
              <a:rPr lang="ru-RU" sz="3200" dirty="0" smtClean="0">
                <a:solidFill>
                  <a:srgbClr val="FFFF00"/>
                </a:solidFill>
              </a:rPr>
              <a:t>, кружковая работа, подготовка к олимпиадам ведется в школах:</a:t>
            </a:r>
          </a:p>
          <a:p>
            <a:pPr marL="274638" indent="-274638" algn="just"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лицей №2, лицей № 3, лицей №46 (ст. преподаватель Карпов С.В., проф. </a:t>
            </a:r>
            <a:r>
              <a:rPr lang="ru-RU" sz="3200" dirty="0" err="1" smtClean="0">
                <a:solidFill>
                  <a:srgbClr val="FFFF00"/>
                </a:solidFill>
              </a:rPr>
              <a:t>Насакин</a:t>
            </a:r>
            <a:r>
              <a:rPr lang="ru-RU" sz="3200" dirty="0" smtClean="0">
                <a:solidFill>
                  <a:srgbClr val="FFFF00"/>
                </a:solidFill>
              </a:rPr>
              <a:t> О.Е., проф. Лукин П.М.)</a:t>
            </a:r>
          </a:p>
          <a:p>
            <a:pPr marL="274638" indent="-274638" algn="just"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лицей №6 (г. Новочебоксарск , проф. Лукин П.М.)</a:t>
            </a:r>
          </a:p>
          <a:p>
            <a:pPr marL="274638" indent="-274638" algn="just">
              <a:buFontTx/>
              <a:buChar char="-"/>
            </a:pPr>
            <a:r>
              <a:rPr lang="ru-RU" sz="3200" dirty="0" err="1" smtClean="0">
                <a:solidFill>
                  <a:srgbClr val="FFFF00"/>
                </a:solidFill>
              </a:rPr>
              <a:t>Аликовская</a:t>
            </a:r>
            <a:r>
              <a:rPr lang="ru-RU" sz="3200" dirty="0" smtClean="0">
                <a:solidFill>
                  <a:srgbClr val="FFFF00"/>
                </a:solidFill>
              </a:rPr>
              <a:t> СОШ (</a:t>
            </a:r>
            <a:r>
              <a:rPr lang="ru-RU" sz="3200" dirty="0">
                <a:solidFill>
                  <a:srgbClr val="FFFF00"/>
                </a:solidFill>
              </a:rPr>
              <a:t>проф. Лукин П.М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</a:p>
          <a:p>
            <a:pPr marL="274638" indent="-274638" algn="just">
              <a:buFontTx/>
              <a:buChar char="-"/>
            </a:pPr>
            <a:r>
              <a:rPr lang="ru-RU" sz="3200" dirty="0" err="1" smtClean="0">
                <a:solidFill>
                  <a:srgbClr val="FFFF00"/>
                </a:solidFill>
              </a:rPr>
              <a:t>Моргаушская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CO</a:t>
            </a:r>
            <a:r>
              <a:rPr lang="ru-RU" sz="3200" dirty="0" smtClean="0">
                <a:solidFill>
                  <a:srgbClr val="FFFF00"/>
                </a:solidFill>
              </a:rPr>
              <a:t>Ш (доц. </a:t>
            </a:r>
            <a:r>
              <a:rPr lang="ru-RU" sz="3200" dirty="0" err="1" smtClean="0">
                <a:solidFill>
                  <a:srgbClr val="FFFF00"/>
                </a:solidFill>
              </a:rPr>
              <a:t>Еремкин</a:t>
            </a:r>
            <a:r>
              <a:rPr lang="ru-RU" sz="3200" dirty="0" smtClean="0">
                <a:solidFill>
                  <a:srgbClr val="FFFF00"/>
                </a:solidFill>
              </a:rPr>
              <a:t> А.В.)</a:t>
            </a:r>
          </a:p>
          <a:p>
            <a:pPr marL="274638" indent="-274638" algn="just">
              <a:buFontTx/>
              <a:buChar char="-"/>
            </a:pPr>
            <a:r>
              <a:rPr lang="ru-RU" sz="3200" dirty="0">
                <a:solidFill>
                  <a:srgbClr val="FFFF00"/>
                </a:solidFill>
              </a:rPr>
              <a:t>ц</a:t>
            </a:r>
            <a:r>
              <a:rPr lang="ru-RU" sz="3200" dirty="0" smtClean="0">
                <a:solidFill>
                  <a:srgbClr val="FFFF00"/>
                </a:solidFill>
              </a:rPr>
              <a:t>ентр «</a:t>
            </a:r>
            <a:r>
              <a:rPr lang="ru-RU" sz="3200" dirty="0" err="1" smtClean="0">
                <a:solidFill>
                  <a:srgbClr val="FFFF00"/>
                </a:solidFill>
              </a:rPr>
              <a:t>Эткер</a:t>
            </a:r>
            <a:r>
              <a:rPr lang="ru-RU" sz="3200" dirty="0" smtClean="0">
                <a:solidFill>
                  <a:srgbClr val="FFFF00"/>
                </a:solidFill>
              </a:rPr>
              <a:t>» (</a:t>
            </a:r>
            <a:r>
              <a:rPr lang="ru-RU" sz="3200" dirty="0">
                <a:solidFill>
                  <a:srgbClr val="FFFF00"/>
                </a:solidFill>
              </a:rPr>
              <a:t>ст. преподаватель </a:t>
            </a:r>
            <a:r>
              <a:rPr lang="ru-RU" sz="3200" dirty="0" err="1" smtClean="0">
                <a:solidFill>
                  <a:srgbClr val="FFFF00"/>
                </a:solidFill>
              </a:rPr>
              <a:t>Туросова</a:t>
            </a:r>
            <a:r>
              <a:rPr lang="ru-RU" sz="3200" dirty="0" smtClean="0">
                <a:solidFill>
                  <a:srgbClr val="FFFF00"/>
                </a:solidFill>
              </a:rPr>
              <a:t> Е.В.)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Координаты</a:t>
            </a:r>
            <a:r>
              <a:rPr lang="ru-RU" sz="2400" dirty="0">
                <a:solidFill>
                  <a:srgbClr val="FFFF00"/>
                </a:solidFill>
              </a:rPr>
              <a:t>: Телефон: 45-24-68 (доб. 2301)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</a:t>
            </a:r>
            <a:r>
              <a:rPr lang="ru-RU" sz="2400" dirty="0">
                <a:solidFill>
                  <a:srgbClr val="FFFF00"/>
                </a:solidFill>
              </a:rPr>
              <a:t>-</a:t>
            </a:r>
            <a:r>
              <a:rPr lang="en-US" sz="2400" dirty="0">
                <a:solidFill>
                  <a:srgbClr val="FFFF00"/>
                </a:solidFill>
              </a:rPr>
              <a:t>mail</a:t>
            </a:r>
            <a:r>
              <a:rPr lang="ru-RU" sz="2400" dirty="0">
                <a:solidFill>
                  <a:srgbClr val="FFFF00"/>
                </a:solidFill>
              </a:rPr>
              <a:t>: </a:t>
            </a:r>
            <a:r>
              <a:rPr lang="ru-RU" sz="2400" u="sng" dirty="0">
                <a:solidFill>
                  <a:srgbClr val="FF0000"/>
                </a:solidFill>
                <a:hlinkClick r:id="rId2"/>
              </a:rPr>
              <a:t>chemdec@chuvsu.ru</a:t>
            </a:r>
            <a:endParaRPr lang="ru-RU" sz="2400" u="sng" dirty="0">
              <a:solidFill>
                <a:srgbClr val="FF0000"/>
              </a:solidFill>
            </a:endParaRPr>
          </a:p>
          <a:p>
            <a:pPr algn="just"/>
            <a:endParaRPr lang="ru-RU" sz="3200" dirty="0">
              <a:solidFill>
                <a:srgbClr val="FFFF00"/>
              </a:solidFill>
            </a:endParaRP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956"/>
            <a:ext cx="9207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8608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>
                <a:solidFill>
                  <a:srgbClr val="FFFF00"/>
                </a:solidFill>
              </a:rPr>
              <a:t>Квантовые точки и ионные жидкости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Данное направление научной школы сформировалось </a:t>
            </a:r>
            <a:r>
              <a:rPr lang="ru-RU" sz="3200" dirty="0">
                <a:solidFill>
                  <a:srgbClr val="FFFF00"/>
                </a:solidFill>
              </a:rPr>
              <a:t>в 2012 году на кафедре органической и фармацевтической </a:t>
            </a:r>
            <a:r>
              <a:rPr lang="ru-RU" sz="3200" dirty="0" smtClean="0">
                <a:solidFill>
                  <a:srgbClr val="FFFF00"/>
                </a:solidFill>
              </a:rPr>
              <a:t>химии. </a:t>
            </a:r>
            <a:endParaRPr lang="ru-RU" sz="3200" dirty="0">
              <a:solidFill>
                <a:srgbClr val="FFFF00"/>
              </a:solidFill>
            </a:endParaRP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Основная </a:t>
            </a:r>
            <a:r>
              <a:rPr lang="ru-RU" sz="3200" dirty="0">
                <a:solidFill>
                  <a:srgbClr val="FFFF00"/>
                </a:solidFill>
              </a:rPr>
              <a:t>цель - приобщение старшеклассников и студентов ЧГУ к наиболее актуальным исследованиям, находящимся на вершине современной науки, а именно - получению и исследованиям новых ионных жидкостей, а также модификациям квантовых точек.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80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" y="-99392"/>
            <a:ext cx="90941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>
                <a:solidFill>
                  <a:srgbClr val="FFFF00"/>
                </a:solidFill>
              </a:rPr>
              <a:t>Квантовые точки и ионные жидкости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Руководитель – </a:t>
            </a:r>
            <a:r>
              <a:rPr lang="ru-RU" sz="3200" dirty="0" err="1">
                <a:solidFill>
                  <a:srgbClr val="FFFF00"/>
                </a:solidFill>
              </a:rPr>
              <a:t>к.х.н</a:t>
            </a:r>
            <a:r>
              <a:rPr lang="ru-RU" sz="3200" dirty="0">
                <a:solidFill>
                  <a:srgbClr val="FFFF00"/>
                </a:solidFill>
              </a:rPr>
              <a:t>, старший преподаватель Карпов С.В</a:t>
            </a:r>
            <a:r>
              <a:rPr lang="ru-RU" sz="3200" dirty="0" smtClean="0">
                <a:solidFill>
                  <a:srgbClr val="FFFF00"/>
                </a:solidFill>
              </a:rPr>
              <a:t>., </a:t>
            </a:r>
            <a:r>
              <a:rPr lang="ru-RU" sz="3200" dirty="0">
                <a:solidFill>
                  <a:srgbClr val="FFFF00"/>
                </a:solidFill>
              </a:rPr>
              <a:t>имеет 19 публикаций из списка ВАК, из них 8 - индексируемых системами </a:t>
            </a:r>
            <a:r>
              <a:rPr lang="en-US" sz="3200" dirty="0" err="1">
                <a:solidFill>
                  <a:srgbClr val="FFFF00"/>
                </a:solidFill>
              </a:rPr>
              <a:t>WoS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и </a:t>
            </a:r>
            <a:r>
              <a:rPr lang="en-US" sz="3200" dirty="0">
                <a:solidFill>
                  <a:srgbClr val="FFFF00"/>
                </a:solidFill>
              </a:rPr>
              <a:t>SCOPUS</a:t>
            </a:r>
            <a:r>
              <a:rPr lang="ru-RU" sz="3200" dirty="0">
                <a:solidFill>
                  <a:srgbClr val="FFFF00"/>
                </a:solidFill>
              </a:rPr>
              <a:t>, а также 1 </a:t>
            </a:r>
            <a:r>
              <a:rPr lang="ru-RU" sz="3200" dirty="0" smtClean="0">
                <a:solidFill>
                  <a:srgbClr val="FFFF00"/>
                </a:solidFill>
              </a:rPr>
              <a:t>патент.</a:t>
            </a: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Тематика:</a:t>
            </a:r>
          </a:p>
          <a:p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- поверхностная модификация квантовых точек новыми </a:t>
            </a:r>
            <a:r>
              <a:rPr lang="ru-RU" sz="3200" dirty="0" err="1">
                <a:solidFill>
                  <a:srgbClr val="FFFF00"/>
                </a:solidFill>
              </a:rPr>
              <a:t>флоурофорами</a:t>
            </a:r>
            <a:r>
              <a:rPr lang="ru-RU" sz="3200" dirty="0">
                <a:solidFill>
                  <a:srgbClr val="FFFF00"/>
                </a:solidFill>
              </a:rPr>
              <a:t> на основе </a:t>
            </a:r>
            <a:r>
              <a:rPr lang="ru-RU" sz="3200" dirty="0" err="1">
                <a:solidFill>
                  <a:srgbClr val="FFFF00"/>
                </a:solidFill>
              </a:rPr>
              <a:t>тетрацианопропенидов</a:t>
            </a:r>
            <a:r>
              <a:rPr lang="ru-RU" sz="3200" dirty="0">
                <a:solidFill>
                  <a:srgbClr val="FFFF00"/>
                </a:solidFill>
              </a:rPr>
              <a:t>;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- синтез и флуоресцентные свойства новых высокоэффективных производных тиофена;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- ионные жидкости на основе </a:t>
            </a:r>
            <a:r>
              <a:rPr lang="ru-RU" sz="3200" dirty="0" err="1">
                <a:solidFill>
                  <a:srgbClr val="FFFF00"/>
                </a:solidFill>
              </a:rPr>
              <a:t>тетрацианопропенидов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/>
              <a:t> 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72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" y="-106432"/>
            <a:ext cx="9094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>
                <a:solidFill>
                  <a:srgbClr val="FFFF00"/>
                </a:solidFill>
              </a:rPr>
              <a:t>Квантовые точки и ионные жидкости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Место </a:t>
            </a:r>
            <a:r>
              <a:rPr lang="ru-RU" sz="3200" i="1" dirty="0">
                <a:solidFill>
                  <a:srgbClr val="FFFF00"/>
                </a:solidFill>
              </a:rPr>
              <a:t>и время проведения: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г. Чебоксары, пр. Московский 19, корпус «О»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химико-фармацевтический факультет ЧГУ,  кафедра органической и фармацевтической химии, л</a:t>
            </a:r>
            <a:r>
              <a:rPr lang="ru-RU" sz="3200" dirty="0" smtClean="0">
                <a:solidFill>
                  <a:srgbClr val="FFFF00"/>
                </a:solidFill>
              </a:rPr>
              <a:t>аб</a:t>
            </a:r>
            <a:r>
              <a:rPr lang="ru-RU" sz="3200" dirty="0">
                <a:solidFill>
                  <a:srgbClr val="FFFF00"/>
                </a:solidFill>
              </a:rPr>
              <a:t>. О-411, четверг 16-00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Телефон: 45-24-68 (доб. 2301</a:t>
            </a:r>
            <a:r>
              <a:rPr lang="ru-RU" sz="3200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ru-RU" sz="3200" dirty="0">
                <a:solidFill>
                  <a:srgbClr val="FFFF00"/>
                </a:solidFill>
              </a:rPr>
              <a:t>-</a:t>
            </a:r>
            <a:r>
              <a:rPr lang="en-US" sz="3200" dirty="0">
                <a:solidFill>
                  <a:srgbClr val="FFFF00"/>
                </a:solidFill>
              </a:rPr>
              <a:t>mail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u="sng" dirty="0" smtClean="0">
                <a:solidFill>
                  <a:srgbClr val="FF0000"/>
                </a:solidFill>
                <a:hlinkClick r:id="rId2"/>
              </a:rPr>
              <a:t>chemdec@chuvsu.ru</a:t>
            </a:r>
            <a:endParaRPr lang="ru-RU" sz="3200" u="sng" dirty="0" smtClean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Сайт: </a:t>
            </a:r>
            <a:r>
              <a:rPr lang="ru-RU" sz="3200" dirty="0">
                <a:solidFill>
                  <a:srgbClr val="FFFF00"/>
                </a:solidFill>
                <a:hlinkClick r:id="rId3"/>
              </a:rPr>
              <a:t>http://www.chuvsu.ru</a:t>
            </a:r>
            <a:r>
              <a:rPr lang="ru-RU" sz="3200" dirty="0" smtClean="0">
                <a:solidFill>
                  <a:srgbClr val="FFFF00"/>
                </a:solidFill>
                <a:hlinkClick r:id="rId3"/>
              </a:rPr>
              <a:t>/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~</a:t>
            </a:r>
            <a:r>
              <a:rPr lang="ru-RU" sz="3200" dirty="0">
                <a:solidFill>
                  <a:srgbClr val="FFFF00"/>
                </a:solidFill>
              </a:rPr>
              <a:t>chimfac/chimfac.htm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800" dirty="0" smtClean="0">
                <a:solidFill>
                  <a:srgbClr val="FFFF00"/>
                </a:solidFill>
              </a:rPr>
              <a:t>Награды школьников – участников кружка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ATA\СНО\Олимпиада\сканы\1 дипломы учени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24" y="2852936"/>
            <a:ext cx="1887176" cy="26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ATA\СНО\Олимпиада\сканы\4 дипломы учени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82" y="4682256"/>
            <a:ext cx="2350542" cy="16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1" y="-99392"/>
            <a:ext cx="909412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«Зеленая химия»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Руководитель – доцент Ершов О.В., </a:t>
            </a:r>
            <a:r>
              <a:rPr lang="ru-RU" sz="3200" dirty="0">
                <a:solidFill>
                  <a:srgbClr val="FFFF00"/>
                </a:solidFill>
              </a:rPr>
              <a:t>общее количество публикаций </a:t>
            </a:r>
            <a:r>
              <a:rPr lang="ru-RU" sz="3200" dirty="0" smtClean="0">
                <a:solidFill>
                  <a:srgbClr val="FFFF00"/>
                </a:solidFill>
              </a:rPr>
              <a:t>- 87 </a:t>
            </a:r>
            <a:r>
              <a:rPr lang="ru-RU" sz="3200" dirty="0">
                <a:solidFill>
                  <a:srgbClr val="FFFF00"/>
                </a:solidFill>
              </a:rPr>
              <a:t>статей и 4 </a:t>
            </a:r>
            <a:r>
              <a:rPr lang="ru-RU" sz="3200" dirty="0" smtClean="0">
                <a:solidFill>
                  <a:srgbClr val="FFFF00"/>
                </a:solidFill>
              </a:rPr>
              <a:t>патента. Научное направление </a:t>
            </a:r>
            <a:r>
              <a:rPr lang="ru-RU" sz="3200" dirty="0">
                <a:solidFill>
                  <a:srgbClr val="FFFF00"/>
                </a:solidFill>
              </a:rPr>
              <a:t>«Домино-реакции </a:t>
            </a:r>
            <a:r>
              <a:rPr lang="ru-RU" sz="3200" dirty="0" err="1">
                <a:solidFill>
                  <a:srgbClr val="FFFF00"/>
                </a:solidFill>
              </a:rPr>
              <a:t>полинитрилов</a:t>
            </a:r>
            <a:r>
              <a:rPr lang="ru-RU" sz="3200" dirty="0">
                <a:solidFill>
                  <a:srgbClr val="FFFF00"/>
                </a:solidFill>
              </a:rPr>
              <a:t> как новая эффективная стратегия построения азот- и кислородсодержащих </a:t>
            </a:r>
            <a:r>
              <a:rPr lang="ru-RU" sz="3200" dirty="0" err="1">
                <a:solidFill>
                  <a:srgbClr val="FFFF00"/>
                </a:solidFill>
              </a:rPr>
              <a:t>гетероциклов</a:t>
            </a:r>
            <a:r>
              <a:rPr lang="ru-RU" sz="3200" dirty="0">
                <a:solidFill>
                  <a:srgbClr val="FFFF00"/>
                </a:solidFill>
              </a:rPr>
              <a:t>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Тематика работы кружка:</a:t>
            </a:r>
          </a:p>
          <a:p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- </a:t>
            </a:r>
            <a:r>
              <a:rPr lang="ru-RU" sz="3200" dirty="0" smtClean="0">
                <a:solidFill>
                  <a:srgbClr val="FFFF00"/>
                </a:solidFill>
              </a:rPr>
              <a:t>принципы «зеленой химии»; 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</a:t>
            </a:r>
            <a:r>
              <a:rPr lang="ru-RU" sz="3200" dirty="0" smtClean="0">
                <a:solidFill>
                  <a:srgbClr val="FFFF00"/>
                </a:solidFill>
              </a:rPr>
              <a:t>домино-реакции </a:t>
            </a:r>
            <a:r>
              <a:rPr lang="ru-RU" sz="3200" dirty="0">
                <a:solidFill>
                  <a:srgbClr val="FFFF00"/>
                </a:solidFill>
              </a:rPr>
              <a:t>в </a:t>
            </a:r>
            <a:r>
              <a:rPr lang="ru-RU" sz="3200" dirty="0" smtClean="0">
                <a:solidFill>
                  <a:srgbClr val="FFFF00"/>
                </a:solidFill>
              </a:rPr>
              <a:t>«зеленой химии»; 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</a:t>
            </a:r>
            <a:r>
              <a:rPr lang="ru-RU" sz="3200" dirty="0" smtClean="0">
                <a:solidFill>
                  <a:srgbClr val="FFFF00"/>
                </a:solidFill>
              </a:rPr>
              <a:t>домино-реакции </a:t>
            </a:r>
            <a:r>
              <a:rPr lang="ru-RU" sz="3200" dirty="0" err="1">
                <a:solidFill>
                  <a:srgbClr val="FFFF00"/>
                </a:solidFill>
              </a:rPr>
              <a:t>полинитрилов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/>
              <a:t> 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76" y="-106432"/>
            <a:ext cx="9094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«Зеленая химия»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Место </a:t>
            </a:r>
            <a:r>
              <a:rPr lang="ru-RU" sz="3200" i="1" dirty="0">
                <a:solidFill>
                  <a:srgbClr val="FFFF00"/>
                </a:solidFill>
              </a:rPr>
              <a:t>и время проведения: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г. Чебоксары, пр. Московский 19, корпус «О»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химико-фармацевтический факультет ЧГУ,  кафедра органической и фармацевтической химии, </a:t>
            </a:r>
            <a:r>
              <a:rPr lang="ru-RU" sz="3200" dirty="0" smtClean="0">
                <a:solidFill>
                  <a:srgbClr val="FFFF00"/>
                </a:solidFill>
              </a:rPr>
              <a:t>лаб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smtClean="0">
                <a:solidFill>
                  <a:srgbClr val="FFFF00"/>
                </a:solidFill>
              </a:rPr>
              <a:t>О-412, </a:t>
            </a:r>
            <a:r>
              <a:rPr lang="ru-RU" sz="3200" dirty="0">
                <a:solidFill>
                  <a:srgbClr val="FFFF00"/>
                </a:solidFill>
              </a:rPr>
              <a:t>четверг 16-00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Телефон: 45-24-68 (доб. 2301</a:t>
            </a:r>
            <a:r>
              <a:rPr lang="ru-RU" sz="3200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ru-RU" sz="3200" dirty="0">
                <a:solidFill>
                  <a:srgbClr val="FFFF00"/>
                </a:solidFill>
              </a:rPr>
              <a:t>-</a:t>
            </a:r>
            <a:r>
              <a:rPr lang="en-US" sz="3200" dirty="0">
                <a:solidFill>
                  <a:srgbClr val="FFFF00"/>
                </a:solidFill>
              </a:rPr>
              <a:t>mail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en-US" sz="3200" u="sng" dirty="0" smtClean="0">
                <a:hlinkClick r:id="rId2"/>
              </a:rPr>
              <a:t>oleg.ershov@mail.ru</a:t>
            </a:r>
            <a:endParaRPr lang="ru-RU" sz="3200" u="sng" dirty="0" smtClean="0"/>
          </a:p>
          <a:p>
            <a:r>
              <a:rPr lang="ru-RU" sz="3200" dirty="0" smtClean="0">
                <a:solidFill>
                  <a:srgbClr val="FFFF00"/>
                </a:solidFill>
              </a:rPr>
              <a:t>Сайт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>http://www.chuvsu.ru</a:t>
            </a:r>
            <a:r>
              <a:rPr lang="ru-RU" sz="3200" dirty="0" smtClean="0">
                <a:solidFill>
                  <a:srgbClr val="7030A0"/>
                </a:solidFill>
                <a:hlinkClick r:id="rId3"/>
              </a:rPr>
              <a:t>/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~</a:t>
            </a:r>
            <a:r>
              <a:rPr lang="ru-RU" sz="3200" dirty="0" err="1" smtClean="0">
                <a:solidFill>
                  <a:srgbClr val="FFFF00"/>
                </a:solidFill>
              </a:rPr>
              <a:t>chimfac</a:t>
            </a:r>
            <a:r>
              <a:rPr lang="ru-RU" sz="3200" dirty="0" smtClean="0">
                <a:solidFill>
                  <a:srgbClr val="FFFF00"/>
                </a:solidFill>
              </a:rPr>
              <a:t>/chimfac.htm</a:t>
            </a:r>
          </a:p>
          <a:p>
            <a:endParaRPr lang="ru-RU" sz="800" dirty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Достижения </a:t>
            </a:r>
            <a:r>
              <a:rPr lang="ru-RU" sz="2800" dirty="0" smtClean="0">
                <a:solidFill>
                  <a:srgbClr val="FFFF00"/>
                </a:solidFill>
              </a:rPr>
              <a:t>кружка - </a:t>
            </a:r>
            <a:r>
              <a:rPr lang="ru-RU" sz="2800" dirty="0" smtClean="0">
                <a:solidFill>
                  <a:srgbClr val="FFFF00"/>
                </a:solidFill>
              </a:rPr>
              <a:t>победители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программы </a:t>
            </a:r>
            <a:r>
              <a:rPr lang="ru-RU" sz="2800" dirty="0">
                <a:solidFill>
                  <a:srgbClr val="FFFF00"/>
                </a:solidFill>
              </a:rPr>
              <a:t>«УМНИК</a:t>
            </a:r>
            <a:r>
              <a:rPr lang="ru-RU" sz="2800" dirty="0" smtClean="0">
                <a:solidFill>
                  <a:srgbClr val="FFFF00"/>
                </a:solidFill>
              </a:rPr>
              <a:t>» -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err="1" smtClean="0">
                <a:solidFill>
                  <a:srgbClr val="FFFF00"/>
                </a:solidFill>
              </a:rPr>
              <a:t>Канарейкина</a:t>
            </a:r>
            <a:r>
              <a:rPr lang="ru-RU" sz="2800" dirty="0" smtClean="0">
                <a:solidFill>
                  <a:srgbClr val="FFFF00"/>
                </a:solidFill>
              </a:rPr>
              <a:t> Елена и </a:t>
            </a:r>
            <a:r>
              <a:rPr lang="ru-RU" sz="2800" dirty="0" err="1" smtClean="0">
                <a:solidFill>
                  <a:srgbClr val="FFFF00"/>
                </a:solidFill>
              </a:rPr>
              <a:t>Яцько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Ангелина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" name="Picture 2" descr="диплом ум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43" y="3068960"/>
            <a:ext cx="2529027" cy="34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666" y="175956"/>
            <a:ext cx="814306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Химико-фармацевтический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факультет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кафедра физической химии и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высокомолекулярных соединений</a:t>
            </a:r>
          </a:p>
          <a:p>
            <a:pPr algn="just"/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Научная школа –</a:t>
            </a:r>
            <a:r>
              <a:rPr lang="ru-RU" sz="2800" dirty="0">
                <a:solidFill>
                  <a:srgbClr val="FFC000"/>
                </a:solidFill>
              </a:rPr>
              <a:t>Синтез и исследование </a:t>
            </a:r>
            <a:r>
              <a:rPr lang="ru-RU" sz="2800" dirty="0" smtClean="0">
                <a:solidFill>
                  <a:srgbClr val="FFC000"/>
                </a:solidFill>
              </a:rPr>
              <a:t>полимеров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новых поколений на основе </a:t>
            </a:r>
            <a:r>
              <a:rPr lang="ru-RU" sz="2800" dirty="0" smtClean="0">
                <a:solidFill>
                  <a:srgbClr val="FFC000"/>
                </a:solidFill>
              </a:rPr>
              <a:t>реакционноспособных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мономеров и олигомеров с </a:t>
            </a:r>
            <a:r>
              <a:rPr lang="ru-RU" sz="2800" dirty="0" smtClean="0">
                <a:solidFill>
                  <a:srgbClr val="FFC000"/>
                </a:solidFill>
              </a:rPr>
              <a:t>различными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функциональными группами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(руководитель – профессор Н.И. Кольцов)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                          научные кружки</a:t>
            </a:r>
          </a:p>
        </p:txBody>
      </p:sp>
      <p:pic>
        <p:nvPicPr>
          <p:cNvPr id="3" name="Picture 2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" y="45219"/>
            <a:ext cx="9207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28" y="5131159"/>
            <a:ext cx="8786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«Полимеры будущего»</a:t>
            </a:r>
          </a:p>
          <a:p>
            <a:pPr algn="ctr"/>
            <a:endParaRPr lang="ru-RU" sz="3200" b="1" dirty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«Полиуретаны»</a:t>
            </a:r>
          </a:p>
        </p:txBody>
      </p:sp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8608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«Полимеры будущего»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	 Основные направления научной школы: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синтез карбоцепных и элементорганических мономеров и олигомеров с различными функциональными </a:t>
            </a:r>
            <a:r>
              <a:rPr lang="ru-RU" sz="3200" dirty="0" smtClean="0">
                <a:solidFill>
                  <a:srgbClr val="FFFF00"/>
                </a:solidFill>
              </a:rPr>
              <a:t>группами;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разработка </a:t>
            </a:r>
            <a:r>
              <a:rPr lang="ru-RU" sz="3200" dirty="0" err="1">
                <a:solidFill>
                  <a:srgbClr val="FFFF00"/>
                </a:solidFill>
              </a:rPr>
              <a:t>отверждающих</a:t>
            </a:r>
            <a:r>
              <a:rPr lang="ru-RU" sz="3200" dirty="0">
                <a:solidFill>
                  <a:srgbClr val="FFFF00"/>
                </a:solidFill>
              </a:rPr>
              <a:t> систем для </a:t>
            </a:r>
            <a:r>
              <a:rPr lang="ru-RU" sz="3200" dirty="0" err="1">
                <a:solidFill>
                  <a:srgbClr val="FFFF00"/>
                </a:solidFill>
              </a:rPr>
              <a:t>изоцианатсодержащих</a:t>
            </a:r>
            <a:r>
              <a:rPr lang="ru-RU" sz="3200" dirty="0">
                <a:solidFill>
                  <a:srgbClr val="FFFF00"/>
                </a:solidFill>
              </a:rPr>
              <a:t> и эпоксидных </a:t>
            </a:r>
            <a:r>
              <a:rPr lang="ru-RU" sz="3200" dirty="0" smtClean="0">
                <a:solidFill>
                  <a:srgbClr val="FFFF00"/>
                </a:solidFill>
              </a:rPr>
              <a:t>олигомеров;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получение уретановых и эпоксидных полимеров с повышенными </a:t>
            </a:r>
            <a:r>
              <a:rPr lang="ru-RU" sz="3200" dirty="0" smtClean="0">
                <a:solidFill>
                  <a:srgbClr val="FFFF00"/>
                </a:solidFill>
              </a:rPr>
              <a:t>свойства;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- разработка перспективных полимерных материалов с новыми свойствами</a:t>
            </a:r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01" y="-99392"/>
            <a:ext cx="909412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научный кружок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«Полимеры будущего»</a:t>
            </a: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Руководитель – доцент Кузьмин М.В., имеет 15 </a:t>
            </a:r>
            <a:r>
              <a:rPr lang="ru-RU" sz="3200" dirty="0">
                <a:solidFill>
                  <a:srgbClr val="FFFF00"/>
                </a:solidFill>
              </a:rPr>
              <a:t>статей в ведущих журналах и 8 </a:t>
            </a:r>
            <a:r>
              <a:rPr lang="ru-RU" sz="3200" dirty="0" smtClean="0">
                <a:solidFill>
                  <a:srgbClr val="FFFF00"/>
                </a:solidFill>
              </a:rPr>
              <a:t>патентов.</a:t>
            </a: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Тематика работы кружка:</a:t>
            </a:r>
          </a:p>
          <a:p>
            <a:r>
              <a:rPr lang="ru-RU" sz="3200" dirty="0">
                <a:solidFill>
                  <a:srgbClr val="FFFF00"/>
                </a:solidFill>
              </a:rPr>
              <a:t>- получения полимерных композиций с использованием мономеров различной природы и строения;</a:t>
            </a:r>
          </a:p>
          <a:p>
            <a:r>
              <a:rPr lang="ru-RU" sz="3200" dirty="0">
                <a:solidFill>
                  <a:srgbClr val="FFFF00"/>
                </a:solidFill>
              </a:rPr>
              <a:t>- исследование селективной модификации полимерной матрицы полифункциональными мономерами</a:t>
            </a:r>
          </a:p>
          <a:p>
            <a:r>
              <a:rPr lang="ru-RU" sz="3200" dirty="0">
                <a:solidFill>
                  <a:srgbClr val="FFFF00"/>
                </a:solidFill>
              </a:rPr>
              <a:t>- разработка перспективных полимерных материалов с новыми свойствами</a:t>
            </a:r>
          </a:p>
          <a:p>
            <a:r>
              <a:rPr lang="ru-RU" sz="3200" dirty="0"/>
              <a:t> </a:t>
            </a: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pPr algn="just"/>
            <a:endParaRPr lang="ru-RU" sz="3200" b="1" dirty="0">
              <a:solidFill>
                <a:srgbClr val="FFFF0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5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549</Words>
  <Application>Microsoft Office PowerPoint</Application>
  <PresentationFormat>Экран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0-220</dc:creator>
  <cp:lastModifiedBy>0-220</cp:lastModifiedBy>
  <cp:revision>31</cp:revision>
  <dcterms:created xsi:type="dcterms:W3CDTF">2014-11-18T14:13:38Z</dcterms:created>
  <dcterms:modified xsi:type="dcterms:W3CDTF">2014-11-19T08:10:18Z</dcterms:modified>
</cp:coreProperties>
</file>